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8" r:id="rId7"/>
    <p:sldId id="260" r:id="rId8"/>
    <p:sldId id="267" r:id="rId9"/>
    <p:sldId id="261" r:id="rId10"/>
    <p:sldId id="262" r:id="rId11"/>
    <p:sldId id="263" r:id="rId12"/>
    <p:sldId id="264" r:id="rId13"/>
    <p:sldId id="265" r:id="rId14"/>
    <p:sldId id="266"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15" userDrawn="1">
          <p15:clr>
            <a:srgbClr val="A4A3A4"/>
          </p15:clr>
        </p15:guide>
        <p15:guide id="4" pos="27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0DDC85-0DA6-47EF-AABF-8F92B5A758DE}" v="6" dt="2023-01-18T15:26:07.7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60"/>
        <p:guide pos="3840"/>
        <p:guide pos="415"/>
        <p:guide pos="277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andi, Federica" userId="4e3865d9-1f84-402d-b0f4-451128ee72ff" providerId="ADAL" clId="{710DDC85-0DA6-47EF-AABF-8F92B5A758DE}"/>
    <pc:docChg chg="undo custSel modSld">
      <pc:chgData name="Lorandi, Federica" userId="4e3865d9-1f84-402d-b0f4-451128ee72ff" providerId="ADAL" clId="{710DDC85-0DA6-47EF-AABF-8F92B5A758DE}" dt="2023-01-18T15:50:32.601" v="10" actId="1076"/>
      <pc:docMkLst>
        <pc:docMk/>
      </pc:docMkLst>
      <pc:sldChg chg="modSp mod">
        <pc:chgData name="Lorandi, Federica" userId="4e3865d9-1f84-402d-b0f4-451128ee72ff" providerId="ADAL" clId="{710DDC85-0DA6-47EF-AABF-8F92B5A758DE}" dt="2023-01-18T15:50:32.601" v="10" actId="1076"/>
        <pc:sldMkLst>
          <pc:docMk/>
          <pc:sldMk cId="2670973217" sldId="264"/>
        </pc:sldMkLst>
        <pc:spChg chg="mod">
          <ac:chgData name="Lorandi, Federica" userId="4e3865d9-1f84-402d-b0f4-451128ee72ff" providerId="ADAL" clId="{710DDC85-0DA6-47EF-AABF-8F92B5A758DE}" dt="2023-01-18T15:50:32.601" v="10" actId="1076"/>
          <ac:spMkLst>
            <pc:docMk/>
            <pc:sldMk cId="2670973217" sldId="264"/>
            <ac:spMk id="5" creationId="{E745AEB3-B0F3-1DC0-077A-46F42B4D095F}"/>
          </ac:spMkLst>
        </pc:spChg>
        <pc:spChg chg="mod">
          <ac:chgData name="Lorandi, Federica" userId="4e3865d9-1f84-402d-b0f4-451128ee72ff" providerId="ADAL" clId="{710DDC85-0DA6-47EF-AABF-8F92B5A758DE}" dt="2023-01-18T15:50:28.213" v="9" actId="14100"/>
          <ac:spMkLst>
            <pc:docMk/>
            <pc:sldMk cId="2670973217" sldId="264"/>
            <ac:spMk id="8" creationId="{C7484039-2300-78E2-4806-E2C01627140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8F971B-E52F-2F1B-AC31-1806362AC60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518B0F8-B602-E34D-7E3B-8F5F3E52FD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6A30E4B-4094-8DB6-ACE9-191F546DDD2D}"/>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5CA67286-A210-74B6-F37D-0567EA726D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B9D2AC7-A5E9-C7C2-4004-F962BB5B3C40}"/>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3262437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C8B6A0-9D75-65D8-0B09-79373789480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31E96AE-E8C1-62A7-B4C1-7DCFC9C7E5E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5B2EB30-DF7B-CD9F-0EA2-39BF9D812A3A}"/>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EA2CA894-76CF-C97F-0E45-268193EC87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610555-E0BC-42AB-D77F-8BF3589D9173}"/>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4015901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E52F9E2-B2E9-B09A-37CE-1D87F0B09A8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2C1C7CE-670F-95B3-08E3-FDB6A848E1F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19AA3F9-F892-2D40-B484-6288BC31A53F}"/>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EEB276F9-43A6-3C46-C0DA-E77682D8183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9EEC00F-C5C0-D2F3-7E99-493434BD4DA5}"/>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2902048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10CFF6-C114-C3F9-D5BC-9F5E7B764BE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0AAE09F-A643-8B23-DD3A-BC6A237007B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14D47D8-E311-737C-7293-72E36680F075}"/>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D34C035B-EFD7-5D2C-34D3-0EC0261E0D8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908375-5408-E825-28CB-CE14A70C0A22}"/>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1063706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D4A479-4F1B-5989-9B44-69040236AA2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DE156D0-1F9E-17B6-5EDA-81AB0223ED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83BF7EB-EDC4-0E70-F7CC-E31B1321C73B}"/>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7A1A1369-7C38-CB9E-E912-1DFB0A7CB3E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E9C2036-A971-8E6E-6185-AAE49AB30256}"/>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4235992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CEA7FD-886C-58F1-AC04-100AAD38BE5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9CAB6C6-F95F-CF1A-2C1B-87FA589CA2C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C66F322-C92C-2732-465C-F6A7A7CBC6D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C9FD788-8878-2265-1501-CE815C70D2C5}"/>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6" name="Espace réservé du pied de page 5">
            <a:extLst>
              <a:ext uri="{FF2B5EF4-FFF2-40B4-BE49-F238E27FC236}">
                <a16:creationId xmlns:a16="http://schemas.microsoft.com/office/drawing/2014/main" id="{8D095A1F-482B-516D-E408-00231F4058B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853DE12-B19A-709C-BBB9-BCF43BC15075}"/>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93826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0FA30E-6DAD-87A8-2682-399C65E5B1E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826F774-6498-C14E-C0D4-4B9BA3C3EF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C8917BF-0931-F049-111A-B5DDE755396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C7E2C0E-FD0B-AFA4-3695-1246BB519C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4FCA9E9-A462-0481-796B-4A3EAD90D9F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FBAEC8D-D0DE-5B34-FEB0-6507B538BE18}"/>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8" name="Espace réservé du pied de page 7">
            <a:extLst>
              <a:ext uri="{FF2B5EF4-FFF2-40B4-BE49-F238E27FC236}">
                <a16:creationId xmlns:a16="http://schemas.microsoft.com/office/drawing/2014/main" id="{BC8BA1CE-2584-28D9-A093-4A17AD09C40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9736A7F-4252-1407-0AB7-53E40205D9B4}"/>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53093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72FE0A-808B-39BD-C7B3-2E815613D04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352F7B2-2D64-DB8F-6D9C-AB606C670869}"/>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4" name="Espace réservé du pied de page 3">
            <a:extLst>
              <a:ext uri="{FF2B5EF4-FFF2-40B4-BE49-F238E27FC236}">
                <a16:creationId xmlns:a16="http://schemas.microsoft.com/office/drawing/2014/main" id="{52D5F447-622D-54C4-7E50-88D82D662F9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A2F4004-C91D-10F5-5441-1BDE5D8D7D62}"/>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3324093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6D9EA5B-DD3F-598F-2BBA-4D5DE2AF0216}"/>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3" name="Espace réservé du pied de page 2">
            <a:extLst>
              <a:ext uri="{FF2B5EF4-FFF2-40B4-BE49-F238E27FC236}">
                <a16:creationId xmlns:a16="http://schemas.microsoft.com/office/drawing/2014/main" id="{8F1E412D-05B0-7D59-B7A2-62B1C87EE86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C6456D5-AF49-3224-35CC-8AC4E562C37E}"/>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751238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D8DAEF-0F36-0A9B-52B9-6256DC08B31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ECFC006-F0DB-9861-FA19-B5C58E5CF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A08F9BA-E9EC-7053-692D-1A14627A3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0CB797D-E96A-25EA-4D50-7C0D2B4A0013}"/>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6" name="Espace réservé du pied de page 5">
            <a:extLst>
              <a:ext uri="{FF2B5EF4-FFF2-40B4-BE49-F238E27FC236}">
                <a16:creationId xmlns:a16="http://schemas.microsoft.com/office/drawing/2014/main" id="{1F708334-15BE-51B3-9395-D889A84D4FA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24B9217-A033-066B-FFBC-C82BE678C958}"/>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1872552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578A5B-B7F6-430C-F5D0-EE876DBF10D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2E0F714-D574-927F-14EF-C86C48D35D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4E7E50C-DCBC-23E9-BB71-80C7AA55D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66CB556-1E3C-D89E-E649-F80824F943F5}"/>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6" name="Espace réservé du pied de page 5">
            <a:extLst>
              <a:ext uri="{FF2B5EF4-FFF2-40B4-BE49-F238E27FC236}">
                <a16:creationId xmlns:a16="http://schemas.microsoft.com/office/drawing/2014/main" id="{761CCA50-09C8-5586-D80A-919BAF5AD57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884161C-EEF4-98EB-97E6-3D07B65A1B8A}"/>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2782409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34B2C02-82B1-B1BF-9FC4-45D593D3D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6118190-F306-8E87-6EE8-64583B79D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1B6D25B-4B45-1460-D9F1-BE63A04586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7849761D-439B-0091-D5D4-ED28EE612C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09B8328-D406-CF18-8FC6-63AF0C97E1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A3731-E0C7-244C-AA4D-4903473F50C1}" type="slidenum">
              <a:rPr lang="fr-FR" smtClean="0"/>
              <a:t>‹#›</a:t>
            </a:fld>
            <a:endParaRPr lang="fr-FR"/>
          </a:p>
        </p:txBody>
      </p:sp>
    </p:spTree>
    <p:extLst>
      <p:ext uri="{BB962C8B-B14F-4D97-AF65-F5344CB8AC3E}">
        <p14:creationId xmlns:p14="http://schemas.microsoft.com/office/powerpoint/2010/main" val="3760471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civil-protection-humanitarian-aid.ec.europa.eu/" TargetMode="Externa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eueducationinmotion.vice.com/"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93616F4E-43A1-320E-0280-E4832BAB2427}"/>
              </a:ext>
            </a:extLst>
          </p:cNvPr>
          <p:cNvPicPr>
            <a:picLocks noChangeAspect="1"/>
          </p:cNvPicPr>
          <p:nvPr/>
        </p:nvPicPr>
        <p:blipFill rotWithShape="1">
          <a:blip r:embed="rId2"/>
          <a:srcRect l="9201" t="11738" b="11650"/>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4F2DBC9-3FB6-27B8-8066-4E8D39C36861}"/>
              </a:ext>
            </a:extLst>
          </p:cNvPr>
          <p:cNvSpPr/>
          <p:nvPr/>
        </p:nvSpPr>
        <p:spPr>
          <a:xfrm>
            <a:off x="6095999" y="0"/>
            <a:ext cx="6096001" cy="6858000"/>
          </a:xfrm>
          <a:prstGeom prst="rect">
            <a:avLst/>
          </a:prstGeom>
          <a:solidFill>
            <a:schemeClr val="tx1">
              <a:alpha val="5336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B0780A23-AC03-E279-D7B8-9A080A4CA73C}"/>
              </a:ext>
            </a:extLst>
          </p:cNvPr>
          <p:cNvPicPr>
            <a:picLocks noChangeAspect="1"/>
          </p:cNvPicPr>
          <p:nvPr/>
        </p:nvPicPr>
        <p:blipFill>
          <a:blip r:embed="rId3"/>
          <a:stretch>
            <a:fillRect/>
          </a:stretch>
        </p:blipFill>
        <p:spPr>
          <a:xfrm>
            <a:off x="6112030" y="2537541"/>
            <a:ext cx="6063937" cy="734669"/>
          </a:xfrm>
          <a:prstGeom prst="rect">
            <a:avLst/>
          </a:prstGeom>
        </p:spPr>
      </p:pic>
      <p:sp>
        <p:nvSpPr>
          <p:cNvPr id="8" name="ZoneTexte 7">
            <a:extLst>
              <a:ext uri="{FF2B5EF4-FFF2-40B4-BE49-F238E27FC236}">
                <a16:creationId xmlns:a16="http://schemas.microsoft.com/office/drawing/2014/main" id="{A83FC757-D03B-791C-098E-89056AC037DC}"/>
              </a:ext>
            </a:extLst>
          </p:cNvPr>
          <p:cNvSpPr txBox="1"/>
          <p:nvPr/>
        </p:nvSpPr>
        <p:spPr>
          <a:xfrm>
            <a:off x="6155404" y="4695773"/>
            <a:ext cx="6093500" cy="369332"/>
          </a:xfrm>
          <a:prstGeom prst="rect">
            <a:avLst/>
          </a:prstGeom>
          <a:noFill/>
        </p:spPr>
        <p:txBody>
          <a:bodyPr wrap="square">
            <a:spAutoFit/>
          </a:bodyPr>
          <a:lstStyle/>
          <a:p>
            <a:r>
              <a:rPr lang="de-DE" sz="1800">
                <a:solidFill>
                  <a:schemeClr val="bg1"/>
                </a:solidFill>
              </a:rPr>
              <a:t>Information für Schulen und Lehrpersonal </a:t>
            </a:r>
            <a:endParaRPr lang="en-GB" sz="1800">
              <a:solidFill>
                <a:schemeClr val="bg1"/>
              </a:solidFill>
            </a:endParaRPr>
          </a:p>
        </p:txBody>
      </p:sp>
      <p:sp>
        <p:nvSpPr>
          <p:cNvPr id="12" name="ZoneTexte 11">
            <a:extLst>
              <a:ext uri="{FF2B5EF4-FFF2-40B4-BE49-F238E27FC236}">
                <a16:creationId xmlns:a16="http://schemas.microsoft.com/office/drawing/2014/main" id="{4F0406A9-1EB6-36A4-839B-A7F371030C35}"/>
              </a:ext>
            </a:extLst>
          </p:cNvPr>
          <p:cNvSpPr txBox="1"/>
          <p:nvPr/>
        </p:nvSpPr>
        <p:spPr>
          <a:xfrm>
            <a:off x="6112030" y="3429000"/>
            <a:ext cx="5221991" cy="954107"/>
          </a:xfrm>
          <a:prstGeom prst="rect">
            <a:avLst/>
          </a:prstGeom>
          <a:noFill/>
        </p:spPr>
        <p:txBody>
          <a:bodyPr wrap="square" rtlCol="0">
            <a:spAutoFit/>
          </a:bodyPr>
          <a:lstStyle/>
          <a:p>
            <a:r>
              <a:rPr lang="de-DE" sz="2800" b="1">
                <a:solidFill>
                  <a:schemeClr val="bg1"/>
                </a:solidFill>
                <a:cs typeface="Arial" panose="020B0604020202020204" pitchFamily="34" charset="0"/>
              </a:rPr>
              <a:t>Die Rolle der EU bei humanitären Hilfsmaßnahmen </a:t>
            </a:r>
            <a:endParaRPr lang="fr-FR" sz="2800">
              <a:solidFill>
                <a:schemeClr val="bg1"/>
              </a:solidFill>
              <a:cs typeface="Arial" panose="020B0604020202020204" pitchFamily="34" charset="0"/>
            </a:endParaRPr>
          </a:p>
        </p:txBody>
      </p:sp>
      <p:pic>
        <p:nvPicPr>
          <p:cNvPr id="16" name="Image 15">
            <a:extLst>
              <a:ext uri="{FF2B5EF4-FFF2-40B4-BE49-F238E27FC236}">
                <a16:creationId xmlns:a16="http://schemas.microsoft.com/office/drawing/2014/main" id="{A9974A29-7912-7576-DA6D-B6778F979916}"/>
              </a:ext>
            </a:extLst>
          </p:cNvPr>
          <p:cNvPicPr>
            <a:picLocks noChangeAspect="1"/>
          </p:cNvPicPr>
          <p:nvPr/>
        </p:nvPicPr>
        <p:blipFill>
          <a:blip r:embed="rId4"/>
          <a:stretch>
            <a:fillRect/>
          </a:stretch>
        </p:blipFill>
        <p:spPr>
          <a:xfrm>
            <a:off x="11084031" y="332544"/>
            <a:ext cx="785913" cy="711065"/>
          </a:xfrm>
          <a:prstGeom prst="rect">
            <a:avLst/>
          </a:prstGeom>
        </p:spPr>
      </p:pic>
    </p:spTree>
    <p:extLst>
      <p:ext uri="{BB962C8B-B14F-4D97-AF65-F5344CB8AC3E}">
        <p14:creationId xmlns:p14="http://schemas.microsoft.com/office/powerpoint/2010/main" val="93891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177553" y="1509022"/>
            <a:ext cx="6995604" cy="51827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000">
                <a:latin typeface="Calibri Light" panose="020F0302020204030204" pitchFamily="34" charset="0"/>
                <a:cs typeface="Calibri Light" panose="020F0302020204030204" pitchFamily="34" charset="0"/>
              </a:rPr>
            </a:br>
            <a:r>
              <a:rPr lang="de-DE" sz="2000">
                <a:latin typeface="Calibri Light" panose="020F0302020204030204" pitchFamily="34" charset="0"/>
                <a:cs typeface="Calibri Light" panose="020F0302020204030204" pitchFamily="34" charset="0"/>
              </a:rPr>
              <a:t>Bitte teilen Sie das Informationsmaterial auf Ihren Social-Media-Kanälen oder in Ihren Newslettern und drucken Sie Poster aus, die Sie an Ihren Anschlagtafeln aufhängen. Sie können Ihre Schülerinnen und Schüler auch im Unterricht über den Wettbewerb informieren. Sie können die Materialien gerne an Ihre Bedürfnisse anpassen. </a:t>
            </a:r>
          </a:p>
          <a:p>
            <a:r>
              <a:rPr lang="de-DE" sz="2000">
                <a:latin typeface="Calibri Light" panose="020F0302020204030204" pitchFamily="34" charset="0"/>
                <a:cs typeface="Calibri Light" panose="020F0302020204030204" pitchFamily="34" charset="0"/>
              </a:rPr>
              <a:t> </a:t>
            </a:r>
          </a:p>
          <a:p>
            <a:r>
              <a:rPr lang="de-DE" sz="2000">
                <a:latin typeface="Calibri Light" panose="020F0302020204030204" pitchFamily="34" charset="0"/>
                <a:cs typeface="Calibri Light" panose="020F0302020204030204" pitchFamily="34" charset="0"/>
              </a:rPr>
              <a:t>Unsere Materialien: </a:t>
            </a:r>
          </a:p>
          <a:p>
            <a:r>
              <a:rPr lang="de-DE" sz="2000">
                <a:latin typeface="Calibri Light" panose="020F0302020204030204" pitchFamily="34" charset="0"/>
                <a:cs typeface="Calibri Light" panose="020F0302020204030204" pitchFamily="34" charset="0"/>
              </a:rPr>
              <a:t> </a:t>
            </a:r>
          </a:p>
          <a:p>
            <a:pPr marL="342900" indent="-342900">
              <a:buFont typeface="Arial" panose="020B0604020202020204" pitchFamily="34" charset="0"/>
              <a:buChar char="•"/>
            </a:pPr>
            <a:r>
              <a:rPr lang="de-DE" sz="2000">
                <a:latin typeface="Calibri Light" panose="020F0302020204030204" pitchFamily="34" charset="0"/>
                <a:cs typeface="Calibri Light" panose="020F0302020204030204" pitchFamily="34" charset="0"/>
              </a:rPr>
              <a:t>Video-Wettbewerbsbanner  </a:t>
            </a:r>
          </a:p>
          <a:p>
            <a:endParaRPr lang="de-DE" sz="200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de-DE" sz="2000">
                <a:latin typeface="Calibri Light" panose="020F0302020204030204" pitchFamily="34" charset="0"/>
                <a:cs typeface="Calibri Light" panose="020F0302020204030204" pitchFamily="34" charset="0"/>
              </a:rPr>
              <a:t>Video-Wettbewerbsposter </a:t>
            </a:r>
          </a:p>
          <a:p>
            <a:endParaRPr lang="de-DE" sz="200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de-DE" sz="2000">
                <a:latin typeface="Calibri Light" panose="020F0302020204030204" pitchFamily="34" charset="0"/>
                <a:cs typeface="Calibri Light" panose="020F0302020204030204" pitchFamily="34" charset="0"/>
              </a:rPr>
              <a:t>gebrauchsfertige Texte und Bilder für soziale Medien in anpassbaren quadratischen und rechteckigen ppt-Formaten. </a:t>
            </a:r>
          </a:p>
          <a:p>
            <a:r>
              <a:rPr lang="de-DE" sz="2000">
                <a:latin typeface="Calibri Light" panose="020F0302020204030204" pitchFamily="34" charset="0"/>
                <a:cs typeface="Calibri Light" panose="020F0302020204030204" pitchFamily="34" charset="0"/>
              </a:rPr>
              <a:t> </a:t>
            </a:r>
          </a:p>
          <a:p>
            <a:r>
              <a:rPr lang="de-DE" sz="2000">
                <a:latin typeface="Calibri Light" panose="020F0302020204030204" pitchFamily="34" charset="0"/>
                <a:cs typeface="Calibri Light" panose="020F0302020204030204" pitchFamily="34" charset="0"/>
              </a:rPr>
              <a:t>Diese können aus dem Toolkit heruntergeladen werden. </a:t>
            </a:r>
            <a:endParaRPr lang="en-GB" sz="2000">
              <a:latin typeface="Calibri Light" panose="020F0302020204030204" pitchFamily="34" charset="0"/>
              <a:cs typeface="Calibri Light" panose="020F0302020204030204"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44221" y="2"/>
            <a:ext cx="12236221" cy="1454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0" y="339471"/>
            <a:ext cx="8077635"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3500" b="1">
                <a:solidFill>
                  <a:srgbClr val="FFFFFF"/>
                </a:solidFill>
                <a:latin typeface="Calibri" panose="020F0502020204030204" pitchFamily="34" charset="0"/>
                <a:cs typeface="Calibri" panose="020F0502020204030204" pitchFamily="34" charset="0"/>
              </a:rPr>
              <a:t>7. Helfen Sie uns, die Botschaft zu verbreiten</a:t>
            </a:r>
            <a:endParaRPr lang="en-GB" sz="3500" b="1">
              <a:solidFill>
                <a:srgbClr val="FFFFFF"/>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1D2BDA95-EE4D-5F6C-99AE-261BCD781F5E}"/>
              </a:ext>
            </a:extLst>
          </p:cNvPr>
          <p:cNvPicPr>
            <a:picLocks noChangeAspect="1"/>
          </p:cNvPicPr>
          <p:nvPr/>
        </p:nvPicPr>
        <p:blipFill>
          <a:blip r:embed="rId2"/>
          <a:srcRect/>
          <a:stretch/>
        </p:blipFill>
        <p:spPr>
          <a:xfrm>
            <a:off x="8033415" y="0"/>
            <a:ext cx="3496825" cy="4946316"/>
          </a:xfrm>
          <a:prstGeom prst="rect">
            <a:avLst/>
          </a:prstGeom>
        </p:spPr>
      </p:pic>
      <p:pic>
        <p:nvPicPr>
          <p:cNvPr id="8" name="Image 7">
            <a:extLst>
              <a:ext uri="{FF2B5EF4-FFF2-40B4-BE49-F238E27FC236}">
                <a16:creationId xmlns:a16="http://schemas.microsoft.com/office/drawing/2014/main" id="{4F574BE5-2B51-5BF8-7857-F5B541FAEAE1}"/>
              </a:ext>
            </a:extLst>
          </p:cNvPr>
          <p:cNvPicPr>
            <a:picLocks noChangeAspect="1"/>
          </p:cNvPicPr>
          <p:nvPr/>
        </p:nvPicPr>
        <p:blipFill>
          <a:blip r:embed="rId3"/>
          <a:srcRect/>
          <a:stretch/>
        </p:blipFill>
        <p:spPr>
          <a:xfrm>
            <a:off x="6981489" y="5112542"/>
            <a:ext cx="4545269" cy="1171852"/>
          </a:xfrm>
          <a:prstGeom prst="rect">
            <a:avLst/>
          </a:prstGeom>
        </p:spPr>
      </p:pic>
    </p:spTree>
    <p:extLst>
      <p:ext uri="{BB962C8B-B14F-4D97-AF65-F5344CB8AC3E}">
        <p14:creationId xmlns:p14="http://schemas.microsoft.com/office/powerpoint/2010/main" val="3116270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624D64B-28CB-CCDC-225A-B4E03A7B641E}"/>
              </a:ext>
            </a:extLst>
          </p:cNvPr>
          <p:cNvPicPr>
            <a:picLocks noChangeAspect="1"/>
          </p:cNvPicPr>
          <p:nvPr/>
        </p:nvPicPr>
        <p:blipFill>
          <a:blip r:embed="rId2"/>
          <a:srcRect l="51" r="51"/>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F69B62E-C687-5D8F-9E14-8D0195E9DFBA}"/>
              </a:ext>
            </a:extLst>
          </p:cNvPr>
          <p:cNvSpPr/>
          <p:nvPr/>
        </p:nvSpPr>
        <p:spPr>
          <a:xfrm>
            <a:off x="5927323" y="0"/>
            <a:ext cx="6096001" cy="6858000"/>
          </a:xfrm>
          <a:prstGeom prst="rect">
            <a:avLst/>
          </a:prstGeom>
          <a:solidFill>
            <a:schemeClr val="tx1">
              <a:alpha val="5336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6277678" y="799289"/>
            <a:ext cx="6096001" cy="56477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err="1">
                <a:solidFill>
                  <a:srgbClr val="FFFFFF"/>
                </a:solidFill>
                <a:latin typeface="Calibri" panose="020F0502020204030204" pitchFamily="34" charset="0"/>
                <a:cs typeface="Calibri" panose="020F0502020204030204" pitchFamily="34" charset="0"/>
              </a:rPr>
              <a:t>Erfahren</a:t>
            </a:r>
            <a:r>
              <a:rPr lang="en-GB" sz="2800" b="1">
                <a:solidFill>
                  <a:srgbClr val="FFFFFF"/>
                </a:solidFill>
                <a:latin typeface="Calibri" panose="020F0502020204030204" pitchFamily="34" charset="0"/>
                <a:cs typeface="Calibri" panose="020F0502020204030204" pitchFamily="34" charset="0"/>
              </a:rPr>
              <a:t> Sie </a:t>
            </a:r>
            <a:r>
              <a:rPr lang="en-GB" sz="2800" b="1" err="1">
                <a:solidFill>
                  <a:srgbClr val="FFFFFF"/>
                </a:solidFill>
                <a:latin typeface="Calibri" panose="020F0502020204030204" pitchFamily="34" charset="0"/>
                <a:cs typeface="Calibri" panose="020F0502020204030204" pitchFamily="34" charset="0"/>
              </a:rPr>
              <a:t>mehr</a:t>
            </a:r>
            <a:r>
              <a:rPr lang="en-GB" sz="2800" b="1">
                <a:solidFill>
                  <a:srgbClr val="FFFFFF"/>
                </a:solidFill>
                <a:latin typeface="Calibri" panose="020F0502020204030204" pitchFamily="34" charset="0"/>
                <a:cs typeface="Calibri" panose="020F0502020204030204" pitchFamily="34" charset="0"/>
              </a:rPr>
              <a:t> </a:t>
            </a:r>
          </a:p>
          <a:p>
            <a:r>
              <a:rPr lang="en-GB" sz="2800" b="1">
                <a:solidFill>
                  <a:srgbClr val="FFFFFF"/>
                </a:solidFill>
                <a:latin typeface="Calibri" panose="020F0502020204030204" pitchFamily="34" charset="0"/>
                <a:cs typeface="Calibri" panose="020F0502020204030204" pitchFamily="34" charset="0"/>
              </a:rPr>
              <a:t> </a:t>
            </a:r>
          </a:p>
          <a:p>
            <a:r>
              <a:rPr lang="en-GB" sz="2800" b="1" err="1">
                <a:solidFill>
                  <a:srgbClr val="FFFFFF"/>
                </a:solidFill>
                <a:latin typeface="Calibri" panose="020F0502020204030204" pitchFamily="34" charset="0"/>
                <a:cs typeface="Calibri" panose="020F0502020204030204" pitchFamily="34" charset="0"/>
              </a:rPr>
              <a:t>Besuchen</a:t>
            </a:r>
            <a:r>
              <a:rPr lang="en-GB" sz="2800" b="1">
                <a:solidFill>
                  <a:srgbClr val="FFFFFF"/>
                </a:solidFill>
                <a:latin typeface="Calibri" panose="020F0502020204030204" pitchFamily="34" charset="0"/>
                <a:cs typeface="Calibri" panose="020F0502020204030204" pitchFamily="34" charset="0"/>
              </a:rPr>
              <a:t> Sie die DG ECHO’s Website: </a:t>
            </a:r>
          </a:p>
          <a:p>
            <a:r>
              <a:rPr lang="en-GB" sz="2800" b="1">
                <a:solidFill>
                  <a:srgbClr val="FFFFFF"/>
                </a:solidFill>
                <a:latin typeface="Calibri" panose="020F0502020204030204" pitchFamily="34" charset="0"/>
                <a:cs typeface="Calibri" panose="020F0502020204030204" pitchFamily="34" charset="0"/>
                <a:hlinkClick r:id="rId3"/>
              </a:rPr>
              <a:t>https://civil-protection-humanitarian-aid.ec.europa.eu/</a:t>
            </a:r>
            <a:endParaRPr lang="en-GB" sz="2800" b="1">
              <a:solidFill>
                <a:srgbClr val="FFFFFF"/>
              </a:solidFill>
              <a:latin typeface="Calibri" panose="020F0502020204030204" pitchFamily="34" charset="0"/>
              <a:cs typeface="Calibri" panose="020F0502020204030204" pitchFamily="34" charset="0"/>
            </a:endParaRPr>
          </a:p>
          <a:p>
            <a:endParaRPr lang="en-GB" sz="2800" b="1">
              <a:solidFill>
                <a:srgbClr val="FFFFFF"/>
              </a:solidFill>
              <a:latin typeface="Calibri" panose="020F0502020204030204" pitchFamily="34" charset="0"/>
              <a:cs typeface="Calibri" panose="020F0502020204030204" pitchFamily="34" charset="0"/>
            </a:endParaRPr>
          </a:p>
          <a:p>
            <a:r>
              <a:rPr lang="en-GB" sz="2800" b="1" err="1">
                <a:solidFill>
                  <a:srgbClr val="FFFFFF"/>
                </a:solidFill>
                <a:latin typeface="Calibri" panose="020F0502020204030204" pitchFamily="34" charset="0"/>
                <a:cs typeface="Calibri" panose="020F0502020204030204" pitchFamily="34" charset="0"/>
              </a:rPr>
              <a:t>Folgen</a:t>
            </a:r>
            <a:r>
              <a:rPr lang="en-GB" sz="2800" b="1">
                <a:solidFill>
                  <a:srgbClr val="FFFFFF"/>
                </a:solidFill>
                <a:latin typeface="Calibri" panose="020F0502020204030204" pitchFamily="34" charset="0"/>
                <a:cs typeface="Calibri" panose="020F0502020204030204" pitchFamily="34" charset="0"/>
              </a:rPr>
              <a:t> Sie DG ECHO auf :  </a:t>
            </a:r>
          </a:p>
          <a:p>
            <a:r>
              <a:rPr lang="en-GB" sz="2800" b="1">
                <a:solidFill>
                  <a:srgbClr val="FFFFFF"/>
                </a:solidFill>
                <a:latin typeface="Calibri" panose="020F0502020204030204" pitchFamily="34" charset="0"/>
                <a:cs typeface="Calibri" panose="020F0502020204030204" pitchFamily="34" charset="0"/>
              </a:rPr>
              <a:t> </a:t>
            </a:r>
          </a:p>
          <a:p>
            <a:r>
              <a:rPr lang="en-GB" sz="2800" b="1">
                <a:solidFill>
                  <a:srgbClr val="FFFFFF"/>
                </a:solidFill>
                <a:latin typeface="Calibri" panose="020F0502020204030204" pitchFamily="34" charset="0"/>
                <a:cs typeface="Calibri" panose="020F0502020204030204" pitchFamily="34" charset="0"/>
              </a:rPr>
              <a:t>Facebook @ec.humanitarian.aid   </a:t>
            </a:r>
          </a:p>
          <a:p>
            <a:r>
              <a:rPr lang="en-GB" sz="2800" b="1">
                <a:solidFill>
                  <a:srgbClr val="FFFFFF"/>
                </a:solidFill>
                <a:latin typeface="Calibri" panose="020F0502020204030204" pitchFamily="34" charset="0"/>
                <a:cs typeface="Calibri" panose="020F0502020204030204" pitchFamily="34" charset="0"/>
              </a:rPr>
              <a:t>Twitter @eu_echo   </a:t>
            </a:r>
          </a:p>
          <a:p>
            <a:r>
              <a:rPr lang="en-GB" sz="2800" b="1">
                <a:solidFill>
                  <a:srgbClr val="FFFFFF"/>
                </a:solidFill>
                <a:latin typeface="Calibri" panose="020F0502020204030204" pitchFamily="34" charset="0"/>
                <a:cs typeface="Calibri" panose="020F0502020204030204" pitchFamily="34" charset="0"/>
              </a:rPr>
              <a:t>Instagram: @eu_echo  </a:t>
            </a:r>
          </a:p>
          <a:p>
            <a:r>
              <a:rPr lang="en-GB" sz="2800" b="1">
                <a:solidFill>
                  <a:srgbClr val="FFFFFF"/>
                </a:solidFill>
                <a:latin typeface="Calibri" panose="020F0502020204030204" pitchFamily="34" charset="0"/>
                <a:cs typeface="Calibri" panose="020F0502020204030204" pitchFamily="34" charset="0"/>
              </a:rPr>
              <a:t>#EducationNoMatterWhat  </a:t>
            </a:r>
            <a:br>
              <a:rPr lang="en-GB" sz="2500">
                <a:solidFill>
                  <a:srgbClr val="FFFFFF"/>
                </a:solidFill>
                <a:latin typeface="Calibri" panose="020F0502020204030204" pitchFamily="34" charset="0"/>
                <a:cs typeface="Calibri" panose="020F0502020204030204" pitchFamily="34" charset="0"/>
              </a:rPr>
            </a:br>
            <a:endParaRPr lang="en-GB" sz="250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9720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DA8DFCE-7F32-4DC5-5D6E-A51866DA4BAD}"/>
              </a:ext>
            </a:extLst>
          </p:cNvPr>
          <p:cNvPicPr>
            <a:picLocks noChangeAspect="1"/>
          </p:cNvPicPr>
          <p:nvPr/>
        </p:nvPicPr>
        <p:blipFill>
          <a:blip r:embed="rId2"/>
          <a:stretch>
            <a:fillRect/>
          </a:stretch>
        </p:blipFill>
        <p:spPr>
          <a:xfrm>
            <a:off x="657725" y="369578"/>
            <a:ext cx="11547191" cy="6488421"/>
          </a:xfrm>
          <a:prstGeom prst="rect">
            <a:avLst/>
          </a:prstGeom>
        </p:spPr>
      </p:pic>
      <p:sp>
        <p:nvSpPr>
          <p:cNvPr id="4" name="Rectangle 3">
            <a:extLst>
              <a:ext uri="{FF2B5EF4-FFF2-40B4-BE49-F238E27FC236}">
                <a16:creationId xmlns:a16="http://schemas.microsoft.com/office/drawing/2014/main" id="{0BD7D2A6-4FA3-8CE8-19D9-4FC11B3F5FC2}"/>
              </a:ext>
            </a:extLst>
          </p:cNvPr>
          <p:cNvSpPr/>
          <p:nvPr/>
        </p:nvSpPr>
        <p:spPr>
          <a:xfrm>
            <a:off x="0" y="0"/>
            <a:ext cx="12192000" cy="15482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657726" y="717254"/>
            <a:ext cx="585848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err="1">
                <a:solidFill>
                  <a:srgbClr val="FFFFFF"/>
                </a:solidFill>
              </a:rPr>
              <a:t>Inhaltsverzeichnis</a:t>
            </a:r>
            <a:endParaRPr lang="en-GB" sz="4800"/>
          </a:p>
        </p:txBody>
      </p:sp>
      <p:sp>
        <p:nvSpPr>
          <p:cNvPr id="8" name="Rectangle 7">
            <a:extLst>
              <a:ext uri="{FF2B5EF4-FFF2-40B4-BE49-F238E27FC236}">
                <a16:creationId xmlns:a16="http://schemas.microsoft.com/office/drawing/2014/main" id="{783FB882-753D-411E-5684-490A80950908}"/>
              </a:ext>
            </a:extLst>
          </p:cNvPr>
          <p:cNvSpPr/>
          <p:nvPr/>
        </p:nvSpPr>
        <p:spPr>
          <a:xfrm>
            <a:off x="657723" y="2025409"/>
            <a:ext cx="6186959"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9ECD72-C6E2-1DE4-CE62-7A1C9E7E31FF}"/>
              </a:ext>
            </a:extLst>
          </p:cNvPr>
          <p:cNvSpPr/>
          <p:nvPr/>
        </p:nvSpPr>
        <p:spPr>
          <a:xfrm>
            <a:off x="657723" y="2660991"/>
            <a:ext cx="4678928"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F30CC82-C5C0-3E38-3CB3-2D0775EB4BD1}"/>
              </a:ext>
            </a:extLst>
          </p:cNvPr>
          <p:cNvSpPr/>
          <p:nvPr/>
        </p:nvSpPr>
        <p:spPr>
          <a:xfrm>
            <a:off x="657726" y="3272589"/>
            <a:ext cx="4881940"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A53DC69-A09E-37F0-6D09-B0086E2720F2}"/>
              </a:ext>
            </a:extLst>
          </p:cNvPr>
          <p:cNvSpPr/>
          <p:nvPr/>
        </p:nvSpPr>
        <p:spPr>
          <a:xfrm>
            <a:off x="657721" y="3962399"/>
            <a:ext cx="9036695"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533C50AD-9156-49AA-8ED7-8E3165FE5102}"/>
              </a:ext>
            </a:extLst>
          </p:cNvPr>
          <p:cNvSpPr/>
          <p:nvPr/>
        </p:nvSpPr>
        <p:spPr>
          <a:xfrm>
            <a:off x="657725" y="4604083"/>
            <a:ext cx="7065847"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67F99604-E427-572F-7FAE-00D2CC60CAD0}"/>
              </a:ext>
            </a:extLst>
          </p:cNvPr>
          <p:cNvSpPr/>
          <p:nvPr/>
        </p:nvSpPr>
        <p:spPr>
          <a:xfrm>
            <a:off x="657725" y="5277852"/>
            <a:ext cx="7900349"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A6175D39-30BE-6CF5-92A0-CB89059C9E66}"/>
              </a:ext>
            </a:extLst>
          </p:cNvPr>
          <p:cNvSpPr/>
          <p:nvPr/>
        </p:nvSpPr>
        <p:spPr>
          <a:xfrm>
            <a:off x="657727" y="5919536"/>
            <a:ext cx="5725318"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itle 4">
            <a:extLst>
              <a:ext uri="{FF2B5EF4-FFF2-40B4-BE49-F238E27FC236}">
                <a16:creationId xmlns:a16="http://schemas.microsoft.com/office/drawing/2014/main" id="{FA69BAD9-E04D-C5B8-1F7E-539754A075AE}"/>
              </a:ext>
            </a:extLst>
          </p:cNvPr>
          <p:cNvSpPr txBox="1">
            <a:spLocks/>
          </p:cNvSpPr>
          <p:nvPr/>
        </p:nvSpPr>
        <p:spPr>
          <a:xfrm>
            <a:off x="657721" y="1977661"/>
            <a:ext cx="9480577" cy="47074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a:solidFill>
                  <a:schemeClr val="bg1"/>
                </a:solidFill>
              </a:rPr>
              <a:t>1. Bildung, unter allen Umständen: Eine Einladung </a:t>
            </a:r>
            <a:br>
              <a:rPr lang="en-GB" sz="2400">
                <a:solidFill>
                  <a:schemeClr val="bg1"/>
                </a:solidFill>
              </a:rPr>
            </a:br>
            <a:br>
              <a:rPr lang="en-GB" sz="2400">
                <a:solidFill>
                  <a:schemeClr val="bg1"/>
                </a:solidFill>
              </a:rPr>
            </a:br>
            <a:r>
              <a:rPr lang="de-DE" sz="2400">
                <a:solidFill>
                  <a:schemeClr val="bg1"/>
                </a:solidFill>
              </a:rPr>
              <a:t>2. Worum geht es bei der Kampagne? </a:t>
            </a:r>
            <a:br>
              <a:rPr lang="en-GB" sz="2400">
                <a:solidFill>
                  <a:schemeClr val="bg1"/>
                </a:solidFill>
              </a:rPr>
            </a:br>
            <a:br>
              <a:rPr lang="en-GB" sz="2400">
                <a:solidFill>
                  <a:schemeClr val="bg1"/>
                </a:solidFill>
              </a:rPr>
            </a:br>
            <a:r>
              <a:rPr lang="de-DE" sz="2400">
                <a:solidFill>
                  <a:schemeClr val="bg1"/>
                </a:solidFill>
              </a:rPr>
              <a:t>3. Wer steckt hinter der Kampagne? </a:t>
            </a:r>
            <a:br>
              <a:rPr lang="en-GB" sz="2400">
                <a:solidFill>
                  <a:schemeClr val="bg1"/>
                </a:solidFill>
              </a:rPr>
            </a:br>
            <a:br>
              <a:rPr lang="en-GB" sz="2400">
                <a:solidFill>
                  <a:schemeClr val="bg1"/>
                </a:solidFill>
              </a:rPr>
            </a:br>
            <a:r>
              <a:rPr lang="de-DE" sz="2400">
                <a:solidFill>
                  <a:schemeClr val="bg1"/>
                </a:solidFill>
              </a:rPr>
              <a:t>4. Wie unterstützt die EU die Bildung im Rahmen der humanitären Hilfe?</a:t>
            </a:r>
            <a:br>
              <a:rPr lang="en-GB" sz="2400">
                <a:solidFill>
                  <a:schemeClr val="bg1"/>
                </a:solidFill>
              </a:rPr>
            </a:br>
            <a:br>
              <a:rPr lang="en-GB" sz="2400">
                <a:solidFill>
                  <a:schemeClr val="bg1"/>
                </a:solidFill>
              </a:rPr>
            </a:br>
            <a:r>
              <a:rPr lang="de-DE" sz="2400">
                <a:solidFill>
                  <a:schemeClr val="bg1"/>
                </a:solidFill>
              </a:rPr>
              <a:t>5. Wie können Lehrkräfte an der Kampagne teilnehmen?</a:t>
            </a:r>
            <a:br>
              <a:rPr lang="en-GB" sz="2400">
                <a:solidFill>
                  <a:schemeClr val="bg1"/>
                </a:solidFill>
              </a:rPr>
            </a:br>
            <a:br>
              <a:rPr lang="en-GB" sz="2400">
                <a:solidFill>
                  <a:schemeClr val="bg1"/>
                </a:solidFill>
              </a:rPr>
            </a:br>
            <a:r>
              <a:rPr lang="de-DE" sz="2400">
                <a:solidFill>
                  <a:schemeClr val="bg1"/>
                </a:solidFill>
              </a:rPr>
              <a:t>6. Wie können sich Schüler*innen an der Kampagne beteiligen?</a:t>
            </a:r>
            <a:br>
              <a:rPr lang="en-GB" sz="2400">
                <a:solidFill>
                  <a:schemeClr val="bg1"/>
                </a:solidFill>
              </a:rPr>
            </a:br>
            <a:br>
              <a:rPr lang="en-GB" sz="2400">
                <a:solidFill>
                  <a:schemeClr val="bg1"/>
                </a:solidFill>
              </a:rPr>
            </a:br>
            <a:r>
              <a:rPr lang="de-DE" sz="2400">
                <a:solidFill>
                  <a:schemeClr val="bg1"/>
                </a:solidFill>
              </a:rPr>
              <a:t>7. Helfen Sie uns, die Botschaft zu verbreiten</a:t>
            </a:r>
            <a:br>
              <a:rPr lang="en-GB">
                <a:solidFill>
                  <a:schemeClr val="bg1"/>
                </a:solidFill>
              </a:rPr>
            </a:br>
            <a:endParaRPr lang="en-GB">
              <a:solidFill>
                <a:schemeClr val="bg1"/>
              </a:solidFill>
            </a:endParaRPr>
          </a:p>
        </p:txBody>
      </p:sp>
    </p:spTree>
    <p:extLst>
      <p:ext uri="{BB962C8B-B14F-4D97-AF65-F5344CB8AC3E}">
        <p14:creationId xmlns:p14="http://schemas.microsoft.com/office/powerpoint/2010/main" val="1184158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6C90CB03-8579-56BB-2BA0-447D3EF89AF6}"/>
              </a:ext>
            </a:extLst>
          </p:cNvPr>
          <p:cNvPicPr>
            <a:picLocks noChangeAspect="1"/>
          </p:cNvPicPr>
          <p:nvPr/>
        </p:nvPicPr>
        <p:blipFill rotWithShape="1">
          <a:blip r:embed="rId2"/>
          <a:srcRect b="5756"/>
          <a:stretch/>
        </p:blipFill>
        <p:spPr>
          <a:xfrm>
            <a:off x="-44211" y="0"/>
            <a:ext cx="4110881" cy="6858000"/>
          </a:xfrm>
          <a:prstGeom prst="rect">
            <a:avLst/>
          </a:prstGeom>
        </p:spPr>
      </p:pic>
      <p:sp>
        <p:nvSpPr>
          <p:cNvPr id="4" name="Rectangle 3">
            <a:extLst>
              <a:ext uri="{FF2B5EF4-FFF2-40B4-BE49-F238E27FC236}">
                <a16:creationId xmlns:a16="http://schemas.microsoft.com/office/drawing/2014/main" id="{0BD7D2A6-4FA3-8CE8-19D9-4FC11B3F5FC2}"/>
              </a:ext>
            </a:extLst>
          </p:cNvPr>
          <p:cNvSpPr/>
          <p:nvPr/>
        </p:nvSpPr>
        <p:spPr>
          <a:xfrm>
            <a:off x="-44220" y="1"/>
            <a:ext cx="4110882" cy="23014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545432" y="593325"/>
            <a:ext cx="3521239"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3500" b="1">
                <a:solidFill>
                  <a:srgbClr val="FFFFFF"/>
                </a:solidFill>
                <a:latin typeface="Calibri" panose="020F0502020204030204" pitchFamily="34" charset="0"/>
                <a:cs typeface="Calibri" panose="020F0502020204030204" pitchFamily="34" charset="0"/>
              </a:rPr>
              <a:t>1. Bildung, unter allen Umständen: Eine Einladung</a:t>
            </a:r>
            <a:endParaRPr lang="en-GB" sz="3500" b="1">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4341581" y="2141687"/>
            <a:ext cx="7724275" cy="30162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800">
                <a:effectLst/>
                <a:latin typeface="+mn-lt"/>
              </a:rPr>
              <a:t>Die EU wendet sich an Schüler und Schülerinnen, um die Auswirkungen und die Bedeutung von Bildung in Krisensituationen besser zu verstehen. </a:t>
            </a:r>
          </a:p>
          <a:p>
            <a:r>
              <a:rPr lang="de-DE" sz="1800">
                <a:effectLst/>
                <a:latin typeface="+mn-lt"/>
              </a:rPr>
              <a:t> </a:t>
            </a:r>
          </a:p>
          <a:p>
            <a:r>
              <a:rPr lang="de-DE" sz="1800" b="1">
                <a:effectLst/>
                <a:latin typeface="+mn-lt"/>
              </a:rPr>
              <a:t>Sie </a:t>
            </a:r>
            <a:r>
              <a:rPr lang="de-DE" sz="1800">
                <a:effectLst/>
                <a:latin typeface="+mn-lt"/>
              </a:rPr>
              <a:t>als Medien-/Film-/Journalismuslehrer*in sind in einer einzigartigen Position, um: </a:t>
            </a:r>
          </a:p>
          <a:p>
            <a:r>
              <a:rPr lang="de-DE" sz="1800">
                <a:effectLst/>
                <a:latin typeface="+mn-lt"/>
              </a:rPr>
              <a:t> </a:t>
            </a:r>
          </a:p>
          <a:p>
            <a:pPr marL="285750" indent="-285750">
              <a:buFont typeface="Arial" panose="020B0604020202020204" pitchFamily="34" charset="0"/>
              <a:buChar char="•"/>
            </a:pPr>
            <a:r>
              <a:rPr lang="de-DE" sz="1800" b="1">
                <a:effectLst/>
                <a:latin typeface="+mn-lt"/>
              </a:rPr>
              <a:t>die Schülerinnen und Schüler zu unterrichten und ihnen dabei zu helfen, über die Bedeutung und die positiven Auswirkungen der Bildung für junge Menschen in einem Krisenkontext nachzudenken </a:t>
            </a:r>
          </a:p>
          <a:p>
            <a:endParaRPr lang="de-DE" sz="1800" b="1">
              <a:effectLst/>
              <a:latin typeface="+mn-lt"/>
            </a:endParaRPr>
          </a:p>
          <a:p>
            <a:pPr marL="285750" indent="-285750">
              <a:buFont typeface="Arial" panose="020B0604020202020204" pitchFamily="34" charset="0"/>
              <a:buChar char="•"/>
            </a:pPr>
            <a:r>
              <a:rPr lang="de-DE" sz="1800" b="1">
                <a:effectLst/>
                <a:latin typeface="+mn-lt"/>
              </a:rPr>
              <a:t>junge Menschen zu ermutigen, ihre kreativen Fähigkeiten zu nutzen und ihre Meinung zu äußern.</a:t>
            </a:r>
            <a:br>
              <a:rPr lang="en-GB" sz="1800">
                <a:latin typeface="+mn-lt"/>
                <a:cs typeface="Arial" panose="020B0604020202020204" pitchFamily="34" charset="0"/>
              </a:rPr>
            </a:br>
            <a:br>
              <a:rPr lang="en-GB" sz="1800">
                <a:latin typeface="+mn-lt"/>
                <a:cs typeface="Arial" panose="020B0604020202020204" pitchFamily="34" charset="0"/>
              </a:rPr>
            </a:br>
            <a:endParaRPr lang="en-GB" sz="1800">
              <a:latin typeface="+mn-lt"/>
              <a:cs typeface="Arial" panose="020B0604020202020204" pitchFamily="34" charset="0"/>
            </a:endParaRPr>
          </a:p>
        </p:txBody>
      </p:sp>
      <p:sp>
        <p:nvSpPr>
          <p:cNvPr id="7" name="Rectangle 6">
            <a:extLst>
              <a:ext uri="{FF2B5EF4-FFF2-40B4-BE49-F238E27FC236}">
                <a16:creationId xmlns:a16="http://schemas.microsoft.com/office/drawing/2014/main" id="{5FCEE3B2-CA1B-F1EA-B094-8C5C7044DA0C}"/>
              </a:ext>
            </a:extLst>
          </p:cNvPr>
          <p:cNvSpPr/>
          <p:nvPr/>
        </p:nvSpPr>
        <p:spPr>
          <a:xfrm>
            <a:off x="4403724" y="5545155"/>
            <a:ext cx="7226023" cy="3693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CFEF13BE-FFD7-0979-59A3-7F43748B9931}"/>
              </a:ext>
            </a:extLst>
          </p:cNvPr>
          <p:cNvSpPr txBox="1"/>
          <p:nvPr/>
        </p:nvSpPr>
        <p:spPr>
          <a:xfrm>
            <a:off x="4295673" y="5545155"/>
            <a:ext cx="7442123" cy="369332"/>
          </a:xfrm>
          <a:prstGeom prst="rect">
            <a:avLst/>
          </a:prstGeom>
          <a:noFill/>
        </p:spPr>
        <p:txBody>
          <a:bodyPr wrap="square">
            <a:spAutoFit/>
          </a:bodyPr>
          <a:lstStyle/>
          <a:p>
            <a:pPr algn="ctr"/>
            <a:r>
              <a:rPr lang="de-DE" sz="1800" b="1">
                <a:latin typeface="+mn-lt"/>
                <a:cs typeface="Arial" panose="020B0604020202020204" pitchFamily="34" charset="0"/>
              </a:rPr>
              <a:t>Möchten Sie mehr darüber erfahren, wie man das macht? Lesen Sie weiter.</a:t>
            </a:r>
            <a:endParaRPr lang="fr-FR"/>
          </a:p>
        </p:txBody>
      </p:sp>
    </p:spTree>
    <p:extLst>
      <p:ext uri="{BB962C8B-B14F-4D97-AF65-F5344CB8AC3E}">
        <p14:creationId xmlns:p14="http://schemas.microsoft.com/office/powerpoint/2010/main" val="1904366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6C90CB03-8579-56BB-2BA0-447D3EF89AF6}"/>
              </a:ext>
            </a:extLst>
          </p:cNvPr>
          <p:cNvPicPr>
            <a:picLocks noChangeAspect="1"/>
          </p:cNvPicPr>
          <p:nvPr/>
        </p:nvPicPr>
        <p:blipFill rotWithShape="1">
          <a:blip r:embed="rId2"/>
          <a:srcRect b="5756"/>
          <a:stretch/>
        </p:blipFill>
        <p:spPr>
          <a:xfrm>
            <a:off x="-44221" y="1"/>
            <a:ext cx="4110881" cy="6858000"/>
          </a:xfrm>
          <a:prstGeom prst="rect">
            <a:avLst/>
          </a:prstGeom>
        </p:spPr>
      </p:pic>
      <p:sp>
        <p:nvSpPr>
          <p:cNvPr id="4" name="Rectangle 3">
            <a:extLst>
              <a:ext uri="{FF2B5EF4-FFF2-40B4-BE49-F238E27FC236}">
                <a16:creationId xmlns:a16="http://schemas.microsoft.com/office/drawing/2014/main" id="{0BD7D2A6-4FA3-8CE8-19D9-4FC11B3F5FC2}"/>
              </a:ext>
            </a:extLst>
          </p:cNvPr>
          <p:cNvSpPr/>
          <p:nvPr/>
        </p:nvSpPr>
        <p:spPr>
          <a:xfrm>
            <a:off x="-44221" y="1"/>
            <a:ext cx="4110891" cy="189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483277" y="184808"/>
            <a:ext cx="3521239"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3500" b="1">
                <a:solidFill>
                  <a:srgbClr val="FFFFFF"/>
                </a:solidFill>
                <a:latin typeface="Calibri" panose="020F0502020204030204" pitchFamily="34" charset="0"/>
                <a:cs typeface="Calibri" panose="020F0502020204030204" pitchFamily="34" charset="0"/>
              </a:rPr>
              <a:t>2. Worum geht es bei der Kampagne?</a:t>
            </a:r>
            <a:endParaRPr lang="en-GB" sz="3500" b="1">
              <a:solidFill>
                <a:srgbClr val="FFFFFF"/>
              </a:solidFill>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4377092" y="1245989"/>
            <a:ext cx="7242843" cy="2852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de-DE" sz="1800"/>
              <a:t>Bildung, unter allen Umständen, ist eine Initiative der Generaldirektion Europäischer Katastrophenschutz und humanitäre Hilfe (GD ECHO)</a:t>
            </a:r>
          </a:p>
          <a:p>
            <a:r>
              <a:rPr lang="de-DE" sz="1800"/>
              <a:t>  </a:t>
            </a:r>
          </a:p>
          <a:p>
            <a:pPr marL="285750" indent="-285750">
              <a:buFont typeface="Arial" panose="020B0604020202020204" pitchFamily="34" charset="0"/>
              <a:buChar char="•"/>
            </a:pPr>
            <a:r>
              <a:rPr lang="de-DE" sz="1800"/>
              <a:t>Bildung ist ein Grundrecht und ein wesentliches Bedürfnis von Kindern. Humanitäre Krisen auf der ganzen Welt drohen die Bildung von Kindern und Jugendlichen zu beeinträchtigen. Dies ist nicht hinnehmbar. Sie ist von entscheidender Bedeutung, um ihnen eine bessere Zukunft zu ermöglichen, ihr volles Potenzial zu entwickeln und sie mit den Fähigkeiten und dem Schutz auszustatten, die sie benötigen, um ihr Gefühl von Normalität und Sicherheit wiederherzustellen. Sie darf nicht unterbrochen werden, egal wie ernst die Krise ist. Bildung ist der Antrieb des Fortschritts: Sie ist mächtig und unerlässlich. Bildung sollte immer möglich sein, egal was passiert. Aus diesem Grund investiert die EU in Krisensituationen auf der ganzen Welt in Bildung.   </a:t>
            </a:r>
          </a:p>
          <a:p>
            <a:endParaRPr lang="de-DE" sz="1800"/>
          </a:p>
          <a:p>
            <a:pPr marL="285750" indent="-285750">
              <a:buFont typeface="Arial" panose="020B0604020202020204" pitchFamily="34" charset="0"/>
              <a:buChar char="•"/>
            </a:pPr>
            <a:r>
              <a:rPr lang="de-DE" sz="1800"/>
              <a:t>Die Kampagne soll jungen Schülern und Schülerinnen im Alter von 16 bis 30 Jahren helfen, die positiven Auswirkungen von EU-finanzierten Bildungsprojekten auf junge Menschen in von humanitären Krisen betroffenen Gebieten besser zu verstehen und darüber nachzudenken, und zwar sowohl durch längere und kürzere Dokumentarfilme als auch durch den Videowettbewerb „Education in Motion“.</a:t>
            </a:r>
            <a:endParaRPr lang="en-GB" sz="1800">
              <a:latin typeface="+mn-lt"/>
              <a:cs typeface="Arial" panose="020B0604020202020204" pitchFamily="34" charset="0"/>
            </a:endParaRPr>
          </a:p>
        </p:txBody>
      </p:sp>
    </p:spTree>
    <p:extLst>
      <p:ext uri="{BB962C8B-B14F-4D97-AF65-F5344CB8AC3E}">
        <p14:creationId xmlns:p14="http://schemas.microsoft.com/office/powerpoint/2010/main" val="2374205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D7D2A6-4FA3-8CE8-19D9-4FC11B3F5FC2}"/>
              </a:ext>
            </a:extLst>
          </p:cNvPr>
          <p:cNvSpPr/>
          <p:nvPr/>
        </p:nvSpPr>
        <p:spPr>
          <a:xfrm>
            <a:off x="0" y="0"/>
            <a:ext cx="12192000" cy="11708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657727" y="575313"/>
            <a:ext cx="11133220"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3500" b="1">
                <a:solidFill>
                  <a:srgbClr val="FFFFFF"/>
                </a:solidFill>
                <a:latin typeface="Calibri" panose="020F0502020204030204" pitchFamily="34" charset="0"/>
                <a:cs typeface="Calibri" panose="020F0502020204030204" pitchFamily="34" charset="0"/>
              </a:rPr>
              <a:t>3. Wer steckt hinter der Kampagne?</a:t>
            </a:r>
            <a:endParaRPr lang="en-GB" sz="3500" b="1">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657727" y="1764631"/>
            <a:ext cx="7315395" cy="28554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de-DE" sz="2000"/>
              <a:t>Die GD ECHO ist eine der vielen Fachabteilungen der Europäischen Kommission.  </a:t>
            </a:r>
          </a:p>
          <a:p>
            <a:r>
              <a:rPr lang="de-DE" sz="2000"/>
              <a:t> </a:t>
            </a:r>
          </a:p>
          <a:p>
            <a:pPr marL="342900" indent="-342900">
              <a:buFont typeface="Arial" panose="020B0604020202020204" pitchFamily="34" charset="0"/>
              <a:buChar char="•"/>
            </a:pPr>
            <a:r>
              <a:rPr lang="de-DE" sz="2000"/>
              <a:t>Im Falle einer Katastrophe oder eines humanitären Notfalls leistet die GD ECHO Hilfe für die betroffenen Länder und Bevölkerungsgruppen.  </a:t>
            </a:r>
          </a:p>
          <a:p>
            <a:r>
              <a:rPr lang="de-DE" sz="2000"/>
              <a:t> </a:t>
            </a:r>
          </a:p>
          <a:p>
            <a:pPr marL="342900" indent="-342900">
              <a:buFont typeface="Arial" panose="020B0604020202020204" pitchFamily="34" charset="0"/>
              <a:buChar char="•"/>
            </a:pPr>
            <a:r>
              <a:rPr lang="de-DE" sz="2000"/>
              <a:t>Seit 1992 leistet sie Hilfe für Menschen in Not. Mit einem Jahresbudget von über 1 Milliarde Euro ist die EU einer der größten Geber humanitärer Hilfe weltweit. </a:t>
            </a:r>
          </a:p>
          <a:p>
            <a:r>
              <a:rPr lang="de-DE" sz="2000"/>
              <a:t> </a:t>
            </a:r>
          </a:p>
          <a:p>
            <a:pPr marL="342900" indent="-342900">
              <a:buFont typeface="Arial" panose="020B0604020202020204" pitchFamily="34" charset="0"/>
              <a:buChar char="•"/>
            </a:pPr>
            <a:r>
              <a:rPr lang="de-DE" sz="2000"/>
              <a:t>Die GD ECHO hat für 2022-2023 die Kampagne #EducationNoMatterWhat ins Leben gerufen, um das Bewusstsein dafür zu schärfen, was die EU unternimmt, um den Fortbestand der Bildung im Kontext humanitärer Krisen zu gewährleisten.</a:t>
            </a:r>
            <a:endParaRPr lang="en-GB" sz="2000">
              <a:latin typeface="+mn-lt"/>
              <a:cs typeface="Arial" panose="020B0604020202020204" pitchFamily="34" charset="0"/>
            </a:endParaRPr>
          </a:p>
        </p:txBody>
      </p:sp>
      <p:pic>
        <p:nvPicPr>
          <p:cNvPr id="3" name="Image 2">
            <a:extLst>
              <a:ext uri="{FF2B5EF4-FFF2-40B4-BE49-F238E27FC236}">
                <a16:creationId xmlns:a16="http://schemas.microsoft.com/office/drawing/2014/main" id="{755B0A4C-F158-2C9E-6156-C61BBEE47731}"/>
              </a:ext>
            </a:extLst>
          </p:cNvPr>
          <p:cNvPicPr>
            <a:picLocks noChangeAspect="1"/>
          </p:cNvPicPr>
          <p:nvPr/>
        </p:nvPicPr>
        <p:blipFill rotWithShape="1">
          <a:blip r:embed="rId2"/>
          <a:srcRect t="21490"/>
          <a:stretch/>
        </p:blipFill>
        <p:spPr>
          <a:xfrm>
            <a:off x="8384672" y="0"/>
            <a:ext cx="3807327" cy="2241855"/>
          </a:xfrm>
          <a:prstGeom prst="rect">
            <a:avLst/>
          </a:prstGeom>
        </p:spPr>
      </p:pic>
      <p:pic>
        <p:nvPicPr>
          <p:cNvPr id="7" name="Image 6">
            <a:extLst>
              <a:ext uri="{FF2B5EF4-FFF2-40B4-BE49-F238E27FC236}">
                <a16:creationId xmlns:a16="http://schemas.microsoft.com/office/drawing/2014/main" id="{75FF96C2-E0BD-9AAE-75AC-9F8EAE23FB51}"/>
              </a:ext>
            </a:extLst>
          </p:cNvPr>
          <p:cNvPicPr>
            <a:picLocks noChangeAspect="1"/>
          </p:cNvPicPr>
          <p:nvPr/>
        </p:nvPicPr>
        <p:blipFill>
          <a:blip r:embed="rId3"/>
          <a:srcRect/>
          <a:stretch/>
        </p:blipFill>
        <p:spPr>
          <a:xfrm>
            <a:off x="8384673" y="2492767"/>
            <a:ext cx="3807327" cy="2538218"/>
          </a:xfrm>
          <a:prstGeom prst="rect">
            <a:avLst/>
          </a:prstGeom>
        </p:spPr>
      </p:pic>
      <p:pic>
        <p:nvPicPr>
          <p:cNvPr id="8" name="Image 7">
            <a:extLst>
              <a:ext uri="{FF2B5EF4-FFF2-40B4-BE49-F238E27FC236}">
                <a16:creationId xmlns:a16="http://schemas.microsoft.com/office/drawing/2014/main" id="{6EDD1B0D-FE1F-556E-43AC-9A04C679E544}"/>
              </a:ext>
            </a:extLst>
          </p:cNvPr>
          <p:cNvPicPr>
            <a:picLocks noChangeAspect="1"/>
          </p:cNvPicPr>
          <p:nvPr/>
        </p:nvPicPr>
        <p:blipFill>
          <a:blip r:embed="rId4"/>
          <a:srcRect/>
          <a:stretch/>
        </p:blipFill>
        <p:spPr>
          <a:xfrm>
            <a:off x="8384672" y="4240461"/>
            <a:ext cx="3807328" cy="2617539"/>
          </a:xfrm>
          <a:prstGeom prst="rect">
            <a:avLst/>
          </a:prstGeom>
        </p:spPr>
      </p:pic>
      <p:pic>
        <p:nvPicPr>
          <p:cNvPr id="9" name="Image 8">
            <a:extLst>
              <a:ext uri="{FF2B5EF4-FFF2-40B4-BE49-F238E27FC236}">
                <a16:creationId xmlns:a16="http://schemas.microsoft.com/office/drawing/2014/main" id="{23B3517F-4C4B-EC68-9AD4-4C4965ACD79F}"/>
              </a:ext>
            </a:extLst>
          </p:cNvPr>
          <p:cNvPicPr>
            <a:picLocks noChangeAspect="1"/>
          </p:cNvPicPr>
          <p:nvPr/>
        </p:nvPicPr>
        <p:blipFill>
          <a:blip r:embed="rId3"/>
          <a:srcRect/>
          <a:stretch/>
        </p:blipFill>
        <p:spPr>
          <a:xfrm>
            <a:off x="8384672" y="2196404"/>
            <a:ext cx="3807327" cy="2538218"/>
          </a:xfrm>
          <a:prstGeom prst="rect">
            <a:avLst/>
          </a:prstGeom>
        </p:spPr>
      </p:pic>
    </p:spTree>
    <p:extLst>
      <p:ext uri="{BB962C8B-B14F-4D97-AF65-F5344CB8AC3E}">
        <p14:creationId xmlns:p14="http://schemas.microsoft.com/office/powerpoint/2010/main" val="2484046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4412602" y="877126"/>
            <a:ext cx="7242843"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l" rtl="0" fontAlgn="base">
              <a:buFont typeface="Arial" panose="020B0604020202020204" pitchFamily="34" charset="0"/>
              <a:buChar char="•"/>
            </a:pPr>
            <a:r>
              <a:rPr lang="de-DE" sz="1800" i="0">
                <a:solidFill>
                  <a:srgbClr val="000000"/>
                </a:solidFill>
                <a:effectLst/>
                <a:latin typeface="Calibri" panose="020F0502020204030204" pitchFamily="34" charset="0"/>
              </a:rPr>
              <a:t>Der Schulbesuch ist ein Grundrecht, aber für einige gefährdete Kinder in Krisen und humanitären Notsituationen ist die Bildung eine Herausforderung. </a:t>
            </a:r>
          </a:p>
          <a:p>
            <a:pPr marL="285750" indent="-285750" algn="l" rtl="0" fontAlgn="base">
              <a:buFont typeface="Arial" panose="020B0604020202020204" pitchFamily="34" charset="0"/>
              <a:buChar char="•"/>
            </a:pPr>
            <a:endParaRPr lang="de-DE" sz="90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de-DE" sz="1800" i="0">
                <a:solidFill>
                  <a:srgbClr val="000000"/>
                </a:solidFill>
                <a:effectLst/>
                <a:latin typeface="Calibri" panose="020F0502020204030204" pitchFamily="34" charset="0"/>
              </a:rPr>
              <a:t>Die EU hilft Kindern, die von Krisen betroffen sind, durch verschiedene formelle und nicht-formelle Bildungswege in die Schule zurückzukehren und dort zu bleiben. Mit ihrer Bildungspolitik in Notsituationen und Langzeitkrisen will die EU die Auswirkungen von Krisen auf das Lernen von Kindern minimieren. </a:t>
            </a:r>
            <a:r>
              <a:rPr lang="de-DE" sz="1800" i="0">
                <a:solidFill>
                  <a:srgbClr val="000000"/>
                </a:solidFill>
                <a:effectLst/>
                <a:latin typeface="WordVisiCarriageReturn_MSFontService"/>
              </a:rPr>
              <a:t> </a:t>
            </a:r>
          </a:p>
          <a:p>
            <a:pPr marL="285750" indent="-285750" algn="l" rtl="0" fontAlgn="base">
              <a:buFont typeface="Arial" panose="020B0604020202020204" pitchFamily="34" charset="0"/>
              <a:buChar char="•"/>
            </a:pPr>
            <a:endParaRPr lang="de-DE" sz="1800">
              <a:solidFill>
                <a:srgbClr val="000000"/>
              </a:solidFill>
              <a:latin typeface="WordVisiCarriageReturn_MSFontService"/>
            </a:endParaRPr>
          </a:p>
          <a:p>
            <a:pPr marL="285750" indent="-285750" algn="l" rtl="0" fontAlgn="base">
              <a:buFont typeface="Arial" panose="020B0604020202020204" pitchFamily="34" charset="0"/>
              <a:buChar char="•"/>
            </a:pPr>
            <a:r>
              <a:rPr lang="de-DE" sz="1800" i="0">
                <a:solidFill>
                  <a:srgbClr val="000000"/>
                </a:solidFill>
                <a:effectLst/>
                <a:latin typeface="Calibri" panose="020F0502020204030204" pitchFamily="34" charset="0"/>
              </a:rPr>
              <a:t>Die EU unterstützt Lehrkräfte mit Schulungen, Coachings und Schutzmaßnahmen. Die EU konzentriert sich auch zunehmend auf den Schutz der Bildung vor Angriffen und auf die Einführung der Erklärung "Sichere Schulen", die für sichere Lernräume sorgt und bei Bedarf Verbindungen zu spezialisierten Kinderschutzdiensten herstellt. </a:t>
            </a:r>
          </a:p>
          <a:p>
            <a:pPr marL="285750" indent="-285750" algn="l" rtl="0" fontAlgn="base">
              <a:buFont typeface="Arial" panose="020B0604020202020204" pitchFamily="34" charset="0"/>
              <a:buChar char="•"/>
            </a:pPr>
            <a:endParaRPr lang="de-DE" sz="90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de-DE" sz="1800" i="0">
                <a:solidFill>
                  <a:srgbClr val="000000"/>
                </a:solidFill>
                <a:effectLst/>
                <a:latin typeface="Calibri" panose="020F0502020204030204" pitchFamily="34" charset="0"/>
              </a:rPr>
              <a:t>Gebildete Kinder sind selbständiger und haben mehr Mitspracherecht in Fragen, die sie betreffen. Bildung ist auch eines der besten Instrumente, um in Frieden, Stabilität und Wirtschaftswachstum zu investieren.</a:t>
            </a:r>
          </a:p>
          <a:p>
            <a:pPr algn="l" rtl="0" fontAlgn="base"/>
            <a:r>
              <a:rPr lang="de-DE" sz="1800" i="0">
                <a:solidFill>
                  <a:srgbClr val="000000"/>
                </a:solidFill>
                <a:effectLst/>
                <a:latin typeface="Calibri" panose="020F0502020204030204" pitchFamily="34" charset="0"/>
              </a:rPr>
              <a:t> </a:t>
            </a:r>
            <a:endParaRPr lang="de-DE" sz="90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de-DE" sz="1800" i="0">
                <a:solidFill>
                  <a:srgbClr val="000000"/>
                </a:solidFill>
                <a:effectLst/>
                <a:latin typeface="Calibri" panose="020F0502020204030204" pitchFamily="34" charset="0"/>
              </a:rPr>
              <a:t>Fast 12 Millionen Kinder profitierten von EU-finanzierten Projekten für Bildung in Notfällen. </a:t>
            </a:r>
            <a:endParaRPr lang="de-DE" sz="900" i="0">
              <a:solidFill>
                <a:srgbClr val="000000"/>
              </a:solidFill>
              <a:effectLst/>
              <a:latin typeface="Segoe UI" panose="020B0502040204020203" pitchFamily="34" charset="0"/>
            </a:endParaRPr>
          </a:p>
          <a:p>
            <a:br>
              <a:rPr lang="en-GB" sz="1800"/>
            </a:br>
            <a:endParaRPr lang="en-GB" sz="1800">
              <a:latin typeface="+mn-lt"/>
              <a:cs typeface="Arial" panose="020B0604020202020204"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44222" y="-27151"/>
            <a:ext cx="4110891"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474410" y="141525"/>
            <a:ext cx="3521239"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3500" b="1">
                <a:solidFill>
                  <a:srgbClr val="FFFFFF"/>
                </a:solidFill>
                <a:latin typeface="Calibri" panose="020F0502020204030204" pitchFamily="34" charset="0"/>
                <a:cs typeface="Calibri" panose="020F0502020204030204" pitchFamily="34" charset="0"/>
              </a:rPr>
              <a:t>4. Wie unterstützt die EU die Bildung im Rahmen der humanitären Hilfe?</a:t>
            </a:r>
            <a:endParaRPr lang="en-GB" sz="3500" b="1">
              <a:solidFill>
                <a:srgbClr val="FFFFFF"/>
              </a:solidFill>
              <a:latin typeface="Calibri" panose="020F0502020204030204" pitchFamily="34" charset="0"/>
              <a:cs typeface="Calibri" panose="020F0502020204030204" pitchFamily="34" charset="0"/>
            </a:endParaRPr>
          </a:p>
        </p:txBody>
      </p:sp>
      <p:pic>
        <p:nvPicPr>
          <p:cNvPr id="8" name="Image 7">
            <a:extLst>
              <a:ext uri="{FF2B5EF4-FFF2-40B4-BE49-F238E27FC236}">
                <a16:creationId xmlns:a16="http://schemas.microsoft.com/office/drawing/2014/main" id="{452EEECA-E483-DB3E-C40E-1F9D22F3E64E}"/>
              </a:ext>
            </a:extLst>
          </p:cNvPr>
          <p:cNvPicPr>
            <a:picLocks noChangeAspect="1"/>
          </p:cNvPicPr>
          <p:nvPr/>
        </p:nvPicPr>
        <p:blipFill rotWithShape="1">
          <a:blip r:embed="rId2"/>
          <a:srcRect r="21523"/>
          <a:stretch/>
        </p:blipFill>
        <p:spPr>
          <a:xfrm>
            <a:off x="-44222" y="3428999"/>
            <a:ext cx="4110891" cy="3492249"/>
          </a:xfrm>
          <a:prstGeom prst="rect">
            <a:avLst/>
          </a:prstGeom>
        </p:spPr>
      </p:pic>
    </p:spTree>
    <p:extLst>
      <p:ext uri="{BB962C8B-B14F-4D97-AF65-F5344CB8AC3E}">
        <p14:creationId xmlns:p14="http://schemas.microsoft.com/office/powerpoint/2010/main" val="4009067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4403724" y="1675248"/>
            <a:ext cx="7419308"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l" rtl="0" fontAlgn="base">
              <a:buFont typeface="Arial" panose="020B0604020202020204" pitchFamily="34" charset="0"/>
              <a:buChar char="•"/>
            </a:pPr>
            <a:r>
              <a:rPr lang="de-DE" sz="2000" b="1" i="0">
                <a:solidFill>
                  <a:srgbClr val="000000"/>
                </a:solidFill>
                <a:effectLst/>
                <a:latin typeface="Calibri" panose="020F0502020204030204" pitchFamily="34" charset="0"/>
              </a:rPr>
              <a:t>Entdecken</a:t>
            </a:r>
            <a:r>
              <a:rPr lang="de-DE" sz="2000" b="0" i="0">
                <a:solidFill>
                  <a:srgbClr val="000000"/>
                </a:solidFill>
                <a:effectLst/>
                <a:latin typeface="Calibri" panose="020F0502020204030204" pitchFamily="34" charset="0"/>
              </a:rPr>
              <a:t> Sie mit Ihren Schülerinnen und Schülern die Geschichten von </a:t>
            </a:r>
            <a:r>
              <a:rPr lang="de-DE" sz="2000" b="1" i="0">
                <a:solidFill>
                  <a:srgbClr val="000000"/>
                </a:solidFill>
                <a:effectLst/>
                <a:latin typeface="Calibri" panose="020F0502020204030204" pitchFamily="34" charset="0"/>
              </a:rPr>
              <a:t>Marie, Hanan und Sonia</a:t>
            </a:r>
            <a:r>
              <a:rPr lang="de-DE" sz="2000" b="0" i="0">
                <a:solidFill>
                  <a:srgbClr val="000000"/>
                </a:solidFill>
                <a:effectLst/>
                <a:latin typeface="Calibri" panose="020F0502020204030204" pitchFamily="34" charset="0"/>
              </a:rPr>
              <a:t>: drei junge Mädchen aus Burkina Faso, der Ukraine und Syrien, die ihr Recht auf Bildung einfordern, „No Matter What“ (im Toolkit zum Herunterladen). </a:t>
            </a:r>
          </a:p>
          <a:p>
            <a:pPr marL="285750" indent="-285750" algn="l" rtl="0" fontAlgn="base">
              <a:buFont typeface="Arial" panose="020B0604020202020204" pitchFamily="34" charset="0"/>
              <a:buChar char="•"/>
            </a:pPr>
            <a:endParaRPr lang="de-DE" sz="2000"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de-DE" sz="2000" b="0" i="0">
                <a:solidFill>
                  <a:srgbClr val="000000"/>
                </a:solidFill>
                <a:effectLst/>
                <a:latin typeface="Calibri" panose="020F0502020204030204" pitchFamily="34" charset="0"/>
              </a:rPr>
              <a:t> </a:t>
            </a:r>
            <a:r>
              <a:rPr lang="de-DE" sz="2000" b="1" i="0">
                <a:solidFill>
                  <a:srgbClr val="000000"/>
                </a:solidFill>
                <a:effectLst/>
                <a:latin typeface="Calibri" panose="020F0502020204030204" pitchFamily="34" charset="0"/>
              </a:rPr>
              <a:t>Helfen Sie Ihren Schülerinnen und Schülern, darüber nachzudenken,</a:t>
            </a:r>
            <a:r>
              <a:rPr lang="de-DE" sz="2000" b="0" i="0">
                <a:solidFill>
                  <a:srgbClr val="000000"/>
                </a:solidFill>
                <a:effectLst/>
                <a:latin typeface="Calibri" panose="020F0502020204030204" pitchFamily="34" charset="0"/>
              </a:rPr>
              <a:t> was dies für sie bedeutet, und ermutigen Sie sie, am Videowettbewerb „Education in Motion“ (24. Januar - 12. Februar 2023) teilzunehmen. </a:t>
            </a:r>
          </a:p>
          <a:p>
            <a:pPr marL="285750" indent="-285750" algn="l" rtl="0" fontAlgn="base">
              <a:buFont typeface="Arial" panose="020B0604020202020204" pitchFamily="34" charset="0"/>
              <a:buChar char="•"/>
            </a:pPr>
            <a:endParaRPr lang="de-DE" sz="2000"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de-DE" sz="2000" b="1" i="0">
                <a:solidFill>
                  <a:srgbClr val="000000"/>
                </a:solidFill>
                <a:effectLst/>
                <a:latin typeface="Calibri" panose="020F0502020204030204" pitchFamily="34" charset="0"/>
              </a:rPr>
              <a:t>Organisieren Sie eine Vorführung des Dokumentarfilms über #EducationNoMatterWhat </a:t>
            </a:r>
            <a:r>
              <a:rPr lang="de-DE" sz="2000" b="0" i="0">
                <a:solidFill>
                  <a:srgbClr val="000000"/>
                </a:solidFill>
                <a:effectLst/>
                <a:latin typeface="Calibri" panose="020F0502020204030204" pitchFamily="34" charset="0"/>
              </a:rPr>
              <a:t>in der Ukraine an Ihrer Bildungseinrichtung und diskutieren Sie ihn mit Ihren Schüler*innen (Mitte April - Dezember 2023). </a:t>
            </a:r>
            <a:endParaRPr lang="de-DE" sz="2000" b="0" i="0">
              <a:solidFill>
                <a:srgbClr val="000000"/>
              </a:solidFill>
              <a:effectLst/>
              <a:latin typeface="Segoe UI" panose="020B0502040204020203"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44221" y="1"/>
            <a:ext cx="4110891"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545432" y="593325"/>
            <a:ext cx="352123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3500" b="1">
                <a:solidFill>
                  <a:srgbClr val="FFFFFF"/>
                </a:solidFill>
                <a:latin typeface="Calibri" panose="020F0502020204030204" pitchFamily="34" charset="0"/>
                <a:cs typeface="Calibri" panose="020F0502020204030204" pitchFamily="34" charset="0"/>
              </a:rPr>
              <a:t>5. Wie können Lehrkräfte an der Kampagne teilnehmen? </a:t>
            </a:r>
            <a:endParaRPr lang="en-GB" sz="3500" b="1">
              <a:solidFill>
                <a:srgbClr val="FFFFFF"/>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B3A4A60F-2628-D51A-DEEC-0A8E5A6E17FA}"/>
              </a:ext>
            </a:extLst>
          </p:cNvPr>
          <p:cNvPicPr>
            <a:picLocks noChangeAspect="1"/>
          </p:cNvPicPr>
          <p:nvPr/>
        </p:nvPicPr>
        <p:blipFill rotWithShape="1">
          <a:blip r:embed="rId2"/>
          <a:srcRect l="28154" r="20427"/>
          <a:stretch/>
        </p:blipFill>
        <p:spPr>
          <a:xfrm rot="16200000">
            <a:off x="130290" y="2921616"/>
            <a:ext cx="3761872" cy="4110892"/>
          </a:xfrm>
          <a:prstGeom prst="rect">
            <a:avLst/>
          </a:prstGeom>
        </p:spPr>
      </p:pic>
    </p:spTree>
    <p:extLst>
      <p:ext uri="{BB962C8B-B14F-4D97-AF65-F5344CB8AC3E}">
        <p14:creationId xmlns:p14="http://schemas.microsoft.com/office/powerpoint/2010/main" val="3744137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4403724" y="1675248"/>
            <a:ext cx="7419308"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r>
              <a:rPr lang="de-DE" sz="1800" b="0" i="0">
                <a:solidFill>
                  <a:srgbClr val="000000"/>
                </a:solidFill>
                <a:effectLst/>
                <a:latin typeface="Calibri" panose="020F0502020204030204" pitchFamily="34" charset="0"/>
              </a:rPr>
              <a:t>18-24-jährige Schülerinnen und Schüler können am Videowettbewerb</a:t>
            </a:r>
          </a:p>
          <a:p>
            <a:pPr algn="l" rtl="0" fontAlgn="base"/>
            <a:r>
              <a:rPr lang="de-DE" sz="1800" b="0" i="0">
                <a:solidFill>
                  <a:srgbClr val="000000"/>
                </a:solidFill>
                <a:effectLst/>
                <a:latin typeface="Calibri" panose="020F0502020204030204" pitchFamily="34" charset="0"/>
              </a:rPr>
              <a:t> </a:t>
            </a:r>
            <a:r>
              <a:rPr lang="de-DE" sz="1800" b="1" i="0">
                <a:solidFill>
                  <a:srgbClr val="000000"/>
                </a:solidFill>
                <a:effectLst/>
                <a:latin typeface="Calibri" panose="020F0502020204030204" pitchFamily="34" charset="0"/>
              </a:rPr>
              <a:t>„Education in Motion“ in Zusammenarbeit mit VICE World News teilnehmen. </a:t>
            </a:r>
            <a:endParaRPr lang="de-DE" sz="1000" b="1" i="0">
              <a:solidFill>
                <a:srgbClr val="000000"/>
              </a:solidFill>
              <a:effectLst/>
              <a:latin typeface="Segoe UI" panose="020B0502040204020203" pitchFamily="34" charset="0"/>
            </a:endParaRPr>
          </a:p>
          <a:p>
            <a:pPr algn="l" rtl="0" fontAlgn="base"/>
            <a:endParaRPr lang="de-DE" sz="1800" b="0" i="0">
              <a:solidFill>
                <a:srgbClr val="000000"/>
              </a:solidFill>
              <a:effectLst/>
              <a:latin typeface="Calibri" panose="020F0502020204030204" pitchFamily="34" charset="0"/>
            </a:endParaRPr>
          </a:p>
          <a:p>
            <a:pPr algn="l" rtl="0" fontAlgn="base"/>
            <a:r>
              <a:rPr lang="de-DE" sz="1800" b="0" i="0">
                <a:solidFill>
                  <a:srgbClr val="000000"/>
                </a:solidFill>
                <a:effectLst/>
                <a:latin typeface="Calibri" panose="020F0502020204030204" pitchFamily="34" charset="0"/>
              </a:rPr>
              <a:t>Die Schüler*innen können ihre kreativen Fähigkeiten nutzen, um einen kurzen Videopitch (max. 60 Sekunden) einzureichen: </a:t>
            </a:r>
          </a:p>
          <a:p>
            <a:pPr marL="171450" indent="-171450" algn="l" rtl="0" fontAlgn="base">
              <a:buFont typeface="Arial" panose="020B0604020202020204" pitchFamily="34" charset="0"/>
              <a:buChar char="•"/>
            </a:pPr>
            <a:endParaRPr lang="de-DE" sz="1000"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de-DE" sz="1800" b="0" i="0">
                <a:solidFill>
                  <a:srgbClr val="000000"/>
                </a:solidFill>
                <a:effectLst/>
                <a:latin typeface="Calibri" panose="020F0502020204030204" pitchFamily="34" charset="0"/>
              </a:rPr>
              <a:t> Erläuterung ihre persönlichen Perspektive zum Thema #EducationNoMatterWhat in einem humanitären Kontext  </a:t>
            </a:r>
          </a:p>
          <a:p>
            <a:pPr marL="285750" indent="-285750" algn="l" rtl="0" fontAlgn="base">
              <a:buFont typeface="Arial" panose="020B0604020202020204" pitchFamily="34" charset="0"/>
              <a:buChar char="•"/>
            </a:pPr>
            <a:endParaRPr lang="de-DE" sz="1000"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de-DE" sz="1800" b="0" i="0">
                <a:solidFill>
                  <a:srgbClr val="000000"/>
                </a:solidFill>
                <a:effectLst/>
                <a:latin typeface="Calibri" panose="020F0502020204030204" pitchFamily="34" charset="0"/>
              </a:rPr>
              <a:t>Erstellung ihren Filmentwurfs – Worum wird es in der Dokumentation gehen?  </a:t>
            </a:r>
          </a:p>
          <a:p>
            <a:pPr marL="285750" indent="-285750" algn="l" rtl="0" fontAlgn="base">
              <a:buFont typeface="Arial" panose="020B0604020202020204" pitchFamily="34" charset="0"/>
              <a:buChar char="•"/>
            </a:pPr>
            <a:endParaRPr lang="de-DE" sz="1000"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de-DE" sz="1800" b="0" i="0">
                <a:solidFill>
                  <a:srgbClr val="000000"/>
                </a:solidFill>
                <a:effectLst/>
                <a:latin typeface="Calibri" panose="020F0502020204030204" pitchFamily="34" charset="0"/>
              </a:rPr>
              <a:t>Überzeugen der Jury, warum diese bemerkenswerte Geschichte erzählt werden muss </a:t>
            </a:r>
            <a:endParaRPr lang="de-DE" sz="1000" b="0" i="0">
              <a:solidFill>
                <a:srgbClr val="000000"/>
              </a:solidFill>
              <a:effectLst/>
              <a:latin typeface="Segoe UI" panose="020B0502040204020203"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0" y="1"/>
            <a:ext cx="4066670"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545431" y="230538"/>
            <a:ext cx="3521239"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3500" b="1">
                <a:solidFill>
                  <a:srgbClr val="FFFFFF"/>
                </a:solidFill>
                <a:latin typeface="Calibri" panose="020F0502020204030204" pitchFamily="34" charset="0"/>
                <a:cs typeface="Calibri" panose="020F0502020204030204" pitchFamily="34" charset="0"/>
              </a:rPr>
              <a:t>6. Wie können sich Schüler*innen an der Kampagne beteiligen?</a:t>
            </a:r>
            <a:endParaRPr lang="en-GB" sz="3500" b="1">
              <a:solidFill>
                <a:srgbClr val="FFFFFF"/>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B3A4A60F-2628-D51A-DEEC-0A8E5A6E17FA}"/>
              </a:ext>
            </a:extLst>
          </p:cNvPr>
          <p:cNvPicPr>
            <a:picLocks noChangeAspect="1"/>
          </p:cNvPicPr>
          <p:nvPr/>
        </p:nvPicPr>
        <p:blipFill rotWithShape="1">
          <a:blip r:embed="rId2"/>
          <a:srcRect t="20580" b="16434"/>
          <a:stretch/>
        </p:blipFill>
        <p:spPr>
          <a:xfrm>
            <a:off x="1" y="3015916"/>
            <a:ext cx="4066670" cy="3842084"/>
          </a:xfrm>
          <a:prstGeom prst="rect">
            <a:avLst/>
          </a:prstGeom>
        </p:spPr>
      </p:pic>
    </p:spTree>
    <p:extLst>
      <p:ext uri="{BB962C8B-B14F-4D97-AF65-F5344CB8AC3E}">
        <p14:creationId xmlns:p14="http://schemas.microsoft.com/office/powerpoint/2010/main" val="1373426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484039-2300-78E2-4806-E2C01627140F}"/>
              </a:ext>
            </a:extLst>
          </p:cNvPr>
          <p:cNvSpPr/>
          <p:nvPr/>
        </p:nvSpPr>
        <p:spPr>
          <a:xfrm>
            <a:off x="4623273" y="5670521"/>
            <a:ext cx="6678300" cy="6891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4623272" y="1835289"/>
            <a:ext cx="7579729"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b="1" dirty="0"/>
              <a:t>Für den Videowettbewerb „Education in Motion“: </a:t>
            </a:r>
            <a:br>
              <a:rPr lang="en-GB" sz="2400" dirty="0"/>
            </a:br>
            <a:br>
              <a:rPr lang="en-GB" sz="2000" dirty="0"/>
            </a:br>
            <a:r>
              <a:rPr lang="en-GB" sz="2000" dirty="0"/>
              <a:t>•  </a:t>
            </a:r>
            <a:r>
              <a:rPr lang="de-DE" sz="2000" dirty="0"/>
              <a:t>eine Fachjury wählt die 10 besten Vorschläge aus und fordert sie auf, ein Exposé zu schreiben</a:t>
            </a:r>
            <a:br>
              <a:rPr lang="de-DE" sz="2000" dirty="0"/>
            </a:br>
            <a:br>
              <a:rPr lang="en-GB" sz="2000" dirty="0"/>
            </a:br>
            <a:r>
              <a:rPr lang="en-GB" sz="2000" dirty="0"/>
              <a:t>•  </a:t>
            </a:r>
            <a:r>
              <a:rPr lang="de-DE" sz="2000" dirty="0"/>
              <a:t>eine Jury aus Fachleuten aus der Medien-, Kreativ-, Journalismus- und Filmbranche prüft die Vorschläge und wählt eine*n Gewinner*in aus</a:t>
            </a:r>
            <a:br>
              <a:rPr lang="de-DE" sz="2000" dirty="0"/>
            </a:br>
            <a:br>
              <a:rPr lang="en-GB" sz="2000" dirty="0"/>
            </a:br>
            <a:r>
              <a:rPr lang="en-GB" sz="2000" dirty="0"/>
              <a:t>•  </a:t>
            </a:r>
            <a:r>
              <a:rPr lang="de-DE" sz="2000" dirty="0"/>
              <a:t>ein*e erfolgreiche*r Teilnehmer*in hat die Möglichkeit, mit VICE zusammenzuarbeiten, um eine 5-10 Minuten Dokumentarfilm über #EducationNoMatterWhat, basierend auf der eigenen, originellen Idee.​​ </a:t>
            </a:r>
            <a:br>
              <a:rPr lang="en-GB" sz="2000" dirty="0"/>
            </a:br>
            <a:endParaRPr lang="en-GB" sz="2000" dirty="0"/>
          </a:p>
          <a:p>
            <a:endParaRPr lang="en-GB" sz="2000" dirty="0"/>
          </a:p>
          <a:p>
            <a:br>
              <a:rPr lang="en-GB" sz="2000" dirty="0"/>
            </a:br>
            <a:r>
              <a:rPr lang="de-DE" sz="2000" dirty="0"/>
              <a:t> Die vollständigen Bedingungen finden Sie unter </a:t>
            </a:r>
            <a:r>
              <a:rPr lang="de-DE" sz="2000" dirty="0">
                <a:hlinkClick r:id="rId2"/>
              </a:rPr>
              <a:t>http://eueducationinmotion.vice.com/</a:t>
            </a:r>
            <a:r>
              <a:rPr lang="de-DE" sz="2000" dirty="0"/>
              <a:t> </a:t>
            </a:r>
            <a:endParaRPr lang="en-GB" sz="2000" dirty="0">
              <a:latin typeface="+mn-lt"/>
              <a:cs typeface="Arial" panose="020B0604020202020204" pitchFamily="34" charset="0"/>
            </a:endParaRPr>
          </a:p>
        </p:txBody>
      </p:sp>
      <p:sp>
        <p:nvSpPr>
          <p:cNvPr id="9" name="Rectangle 8">
            <a:extLst>
              <a:ext uri="{FF2B5EF4-FFF2-40B4-BE49-F238E27FC236}">
                <a16:creationId xmlns:a16="http://schemas.microsoft.com/office/drawing/2014/main" id="{D94305FB-3CCC-338A-A6DE-8C3209420442}"/>
              </a:ext>
            </a:extLst>
          </p:cNvPr>
          <p:cNvSpPr/>
          <p:nvPr/>
        </p:nvSpPr>
        <p:spPr>
          <a:xfrm>
            <a:off x="0" y="1"/>
            <a:ext cx="4066670"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1">
            <a:extLst>
              <a:ext uri="{FF2B5EF4-FFF2-40B4-BE49-F238E27FC236}">
                <a16:creationId xmlns:a16="http://schemas.microsoft.com/office/drawing/2014/main" id="{045AEDAB-8C4D-6070-663C-AE466601E4EE}"/>
              </a:ext>
            </a:extLst>
          </p:cNvPr>
          <p:cNvSpPr txBox="1"/>
          <p:nvPr/>
        </p:nvSpPr>
        <p:spPr>
          <a:xfrm>
            <a:off x="545431" y="230538"/>
            <a:ext cx="3521239"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3500" b="1">
                <a:solidFill>
                  <a:srgbClr val="FFFFFF"/>
                </a:solidFill>
                <a:latin typeface="Calibri" panose="020F0502020204030204" pitchFamily="34" charset="0"/>
                <a:cs typeface="Calibri" panose="020F0502020204030204" pitchFamily="34" charset="0"/>
              </a:rPr>
              <a:t>6. Wie können sich Studierende an der Kampagne beteiligen? (Forts.)</a:t>
            </a:r>
            <a:endParaRPr lang="en-GB" sz="3500" b="1">
              <a:solidFill>
                <a:srgbClr val="FFFFFF"/>
              </a:solidFill>
              <a:latin typeface="Calibri" panose="020F0502020204030204" pitchFamily="34" charset="0"/>
              <a:cs typeface="Calibri" panose="020F0502020204030204" pitchFamily="34" charset="0"/>
            </a:endParaRPr>
          </a:p>
        </p:txBody>
      </p:sp>
      <p:pic>
        <p:nvPicPr>
          <p:cNvPr id="11" name="Image 10">
            <a:extLst>
              <a:ext uri="{FF2B5EF4-FFF2-40B4-BE49-F238E27FC236}">
                <a16:creationId xmlns:a16="http://schemas.microsoft.com/office/drawing/2014/main" id="{5ED08F4A-792C-B870-9B5D-0065783106F8}"/>
              </a:ext>
            </a:extLst>
          </p:cNvPr>
          <p:cNvPicPr>
            <a:picLocks noChangeAspect="1"/>
          </p:cNvPicPr>
          <p:nvPr/>
        </p:nvPicPr>
        <p:blipFill rotWithShape="1">
          <a:blip r:embed="rId3"/>
          <a:srcRect t="20580" b="16434"/>
          <a:stretch/>
        </p:blipFill>
        <p:spPr>
          <a:xfrm>
            <a:off x="1" y="3015916"/>
            <a:ext cx="4066670" cy="3842084"/>
          </a:xfrm>
          <a:prstGeom prst="rect">
            <a:avLst/>
          </a:prstGeom>
        </p:spPr>
      </p:pic>
    </p:spTree>
    <p:extLst>
      <p:ext uri="{BB962C8B-B14F-4D97-AF65-F5344CB8AC3E}">
        <p14:creationId xmlns:p14="http://schemas.microsoft.com/office/powerpoint/2010/main" val="2670973217"/>
      </p:ext>
    </p:extLst>
  </p:cSld>
  <p:clrMapOvr>
    <a:masterClrMapping/>
  </p:clrMapOvr>
</p:sld>
</file>

<file path=ppt/theme/theme1.xml><?xml version="1.0" encoding="utf-8"?>
<a:theme xmlns:a="http://schemas.openxmlformats.org/drawingml/2006/main" name="Thème Offic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47099fc-9972-4a79-909d-1948d6d47905" xsi:nil="true"/>
    <lcf76f155ced4ddcb4097134ff3c332f xmlns="530f4067-7b78-49bd-a14a-92bd0307761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BD63E0C8C72FB46AD42C27F58BE8FF1" ma:contentTypeVersion="15" ma:contentTypeDescription="Create a new document." ma:contentTypeScope="" ma:versionID="d022ee091f7aeea9fadd2f96b31eecb0">
  <xsd:schema xmlns:xsd="http://www.w3.org/2001/XMLSchema" xmlns:xs="http://www.w3.org/2001/XMLSchema" xmlns:p="http://schemas.microsoft.com/office/2006/metadata/properties" xmlns:ns2="530f4067-7b78-49bd-a14a-92bd03077615" xmlns:ns3="647099fc-9972-4a79-909d-1948d6d47905" targetNamespace="http://schemas.microsoft.com/office/2006/metadata/properties" ma:root="true" ma:fieldsID="f0dc828b547f4b50cf0af32902033cd1" ns2:_="" ns3:_="">
    <xsd:import namespace="530f4067-7b78-49bd-a14a-92bd03077615"/>
    <xsd:import namespace="647099fc-9972-4a79-909d-1948d6d4790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0f4067-7b78-49bd-a14a-92bd030776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47099fc-9972-4a79-909d-1948d6d4790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151c5d0c-6009-4862-ae5f-0938dfc26537}" ma:internalName="TaxCatchAll" ma:showField="CatchAllData" ma:web="647099fc-9972-4a79-909d-1948d6d479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F5BF25-A526-4268-B1C6-51BF4EA1221E}">
  <ds:schemaRefs>
    <ds:schemaRef ds:uri="http://schemas.microsoft.com/sharepoint/v3/contenttype/forms"/>
  </ds:schemaRefs>
</ds:datastoreItem>
</file>

<file path=customXml/itemProps2.xml><?xml version="1.0" encoding="utf-8"?>
<ds:datastoreItem xmlns:ds="http://schemas.openxmlformats.org/officeDocument/2006/customXml" ds:itemID="{56F5D640-135D-43A5-83FD-74EC80EDCCAE}">
  <ds:schemaRefs>
    <ds:schemaRef ds:uri="http://purl.org/dc/terms/"/>
    <ds:schemaRef ds:uri="http://purl.org/dc/elements/1.1/"/>
    <ds:schemaRef ds:uri="http://schemas.microsoft.com/office/2006/metadata/properties"/>
    <ds:schemaRef ds:uri="530f4067-7b78-49bd-a14a-92bd03077615"/>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647099fc-9972-4a79-909d-1948d6d47905"/>
    <ds:schemaRef ds:uri="http://www.w3.org/XML/1998/namespace"/>
  </ds:schemaRefs>
</ds:datastoreItem>
</file>

<file path=customXml/itemProps3.xml><?xml version="1.0" encoding="utf-8"?>
<ds:datastoreItem xmlns:ds="http://schemas.openxmlformats.org/officeDocument/2006/customXml" ds:itemID="{FBFB96AF-AD77-4178-B0A2-75AFCE80A0AD}">
  <ds:schemaRefs>
    <ds:schemaRef ds:uri="530f4067-7b78-49bd-a14a-92bd03077615"/>
    <ds:schemaRef ds:uri="647099fc-9972-4a79-909d-1948d6d479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1198</Words>
  <Application>Microsoft Office PowerPoint</Application>
  <PresentationFormat>Widescreen</PresentationFormat>
  <Paragraphs>82</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Segoe UI</vt:lpstr>
      <vt:lpstr>WordVisiCarriageReturn_MSFontService</vt:lpstr>
      <vt:lpstr>Thème Office 2013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Bourgeois, Brigitte</dc:creator>
  <cp:lastModifiedBy>Lorandi, Federica</cp:lastModifiedBy>
  <cp:revision>1</cp:revision>
  <dcterms:created xsi:type="dcterms:W3CDTF">2022-12-21T17:12:52Z</dcterms:created>
  <dcterms:modified xsi:type="dcterms:W3CDTF">2023-01-18T15:50:32Z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0x0101006BD63E0C8C72FB46AD42C27F58BE8FF1</vt:lpwstr>
  </property>
  <property fmtid="{D5CDD505-2E9C-101B-9397-08002B2CF9AE}" pid="3" name="MediaServiceImageTags">
    <vt:lpwstr/>
  </property>
</Properties>
</file>